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76" r:id="rId3"/>
    <p:sldId id="266" r:id="rId4"/>
    <p:sldId id="269" r:id="rId5"/>
    <p:sldId id="277" r:id="rId6"/>
    <p:sldId id="263" r:id="rId7"/>
    <p:sldId id="280" r:id="rId8"/>
    <p:sldId id="267" r:id="rId9"/>
    <p:sldId id="283" r:id="rId10"/>
    <p:sldId id="272" r:id="rId11"/>
    <p:sldId id="268" r:id="rId12"/>
    <p:sldId id="275" r:id="rId13"/>
    <p:sldId id="282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76"/>
  </p:normalViewPr>
  <p:slideViewPr>
    <p:cSldViewPr snapToGrid="0" snapToObjects="1">
      <p:cViewPr varScale="1">
        <p:scale>
          <a:sx n="79" d="100"/>
          <a:sy n="79" d="100"/>
        </p:scale>
        <p:origin x="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34882-D605-E846-A689-9296751D3B3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31DE-FF80-4E42-800F-EA61C70E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8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0008" indent="-28846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53859" indent="-230772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15402" indent="-230772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76945" indent="-230772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DE7261-745D-4249-AE02-0051858D88E8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39" y="5872412"/>
            <a:ext cx="1085851" cy="1085851"/>
          </a:xfrm>
          <a:prstGeom prst="rect">
            <a:avLst/>
          </a:prstGeom>
        </p:spPr>
      </p:pic>
      <p:pic>
        <p:nvPicPr>
          <p:cNvPr id="7" name="Picture 6" descr="GIVIPeruLth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14" b="89706" l="9804" r="98366">
                        <a14:foregroundMark x1="98693" y1="18627" x2="98693" y2="18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0318" y="3443370"/>
            <a:ext cx="1447800" cy="9779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8" name="Picture 6" descr="GIVIPeruLth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14" b="89706" l="9804" r="98366">
                        <a14:foregroundMark x1="98693" y1="18627" x2="98693" y2="18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792" y="5739063"/>
            <a:ext cx="1656608" cy="11189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581001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July 26, 2018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PrEP</a:t>
            </a:r>
            <a:r>
              <a:rPr lang="en-US" dirty="0" smtClean="0"/>
              <a:t> and U=U in Community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M Grant, M.D., M.P.H.</a:t>
            </a:r>
          </a:p>
          <a:p>
            <a:r>
              <a:rPr lang="en-US" dirty="0" smtClean="0"/>
              <a:t>University of California,</a:t>
            </a:r>
          </a:p>
          <a:p>
            <a:r>
              <a:rPr lang="en-US" dirty="0" smtClean="0"/>
              <a:t>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5114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F</a:t>
            </a:r>
            <a:r>
              <a:rPr lang="en-US" sz="2800" dirty="0" smtClean="0"/>
              <a:t>orgotten Lesson from</a:t>
            </a:r>
            <a:br>
              <a:rPr lang="en-US" sz="2800" dirty="0" smtClean="0"/>
            </a:br>
            <a:r>
              <a:rPr lang="en-US" sz="2800" dirty="0" smtClean="0"/>
              <a:t>The Original Risk Compensation Theory: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Increased fear has only transient effects on driving behavior;</a:t>
            </a:r>
            <a:br>
              <a:rPr lang="en-US" sz="2400" b="0" dirty="0" smtClean="0"/>
            </a:br>
            <a:r>
              <a:rPr lang="en-US" sz="2400" b="0" dirty="0" smtClean="0"/>
              <a:t>Rather, belief </a:t>
            </a:r>
            <a:r>
              <a:rPr lang="en-US" sz="2400" b="0" dirty="0"/>
              <a:t>in </a:t>
            </a:r>
            <a:r>
              <a:rPr lang="en-US" sz="2400" b="0" dirty="0" smtClean="0"/>
              <a:t>future value </a:t>
            </a:r>
            <a:r>
              <a:rPr lang="en-US" sz="2400" b="0" dirty="0"/>
              <a:t>f</a:t>
            </a:r>
            <a:r>
              <a:rPr lang="en-US" sz="2400" b="0" dirty="0" smtClean="0"/>
              <a:t>osters </a:t>
            </a:r>
            <a:r>
              <a:rPr lang="en-US" sz="2400" b="0" dirty="0"/>
              <a:t>d</a:t>
            </a:r>
            <a:r>
              <a:rPr lang="en-US" sz="2400" b="0" dirty="0" smtClean="0"/>
              <a:t>urable </a:t>
            </a:r>
            <a:r>
              <a:rPr lang="en-US" sz="2400" b="0" dirty="0"/>
              <a:t>c</a:t>
            </a:r>
            <a:r>
              <a:rPr lang="en-US" sz="2400" b="0" dirty="0" smtClean="0"/>
              <a:t>hange.</a:t>
            </a:r>
            <a:endParaRPr lang="en-US" sz="24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11571"/>
              </p:ext>
            </p:extLst>
          </p:nvPr>
        </p:nvGraphicFramePr>
        <p:xfrm>
          <a:off x="635524" y="1857740"/>
          <a:ext cx="8025351" cy="388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646"/>
                <a:gridCol w="2762609"/>
                <a:gridCol w="3182096"/>
              </a:tblGrid>
              <a:tr h="649345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Future 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Some Hopes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for </a:t>
                      </a:r>
                      <a:r>
                        <a:rPr lang="en-US" sz="2000" dirty="0" err="1" smtClean="0"/>
                        <a:t>PrEP</a:t>
                      </a:r>
                      <a:r>
                        <a:rPr lang="en-US" sz="2000" dirty="0" smtClean="0"/>
                        <a:t> and U=U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Some Threats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from </a:t>
                      </a:r>
                      <a:r>
                        <a:rPr lang="en-US" sz="2000" baseline="0" dirty="0" err="1" smtClean="0"/>
                        <a:t>PrEP</a:t>
                      </a:r>
                      <a:r>
                        <a:rPr lang="en-US" sz="2000" baseline="0" dirty="0" smtClean="0"/>
                        <a:t> and U=U</a:t>
                      </a:r>
                      <a:endParaRPr lang="en-US" sz="2000" dirty="0"/>
                    </a:p>
                  </a:txBody>
                  <a:tcPr/>
                </a:tc>
              </a:tr>
              <a:tr h="701948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Future time orientation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A future free from HIV and AIDS.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r>
                        <a:rPr lang="en-US" sz="2000" baseline="0" dirty="0" smtClean="0"/>
                        <a:t> scale up while waiting for the next device.</a:t>
                      </a:r>
                      <a:endParaRPr lang="en-US" sz="2000" dirty="0"/>
                    </a:p>
                  </a:txBody>
                  <a:tcPr/>
                </a:tc>
              </a:tr>
              <a:tr h="714279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Future Planning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Fosters</a:t>
                      </a:r>
                      <a:r>
                        <a:rPr lang="en-US" sz="2000" baseline="0" dirty="0" smtClean="0"/>
                        <a:t> planning for sex and health.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PrEP</a:t>
                      </a:r>
                      <a:r>
                        <a:rPr lang="en-US" sz="2000" baseline="0" dirty="0" smtClean="0"/>
                        <a:t> and U=U replace sex and health as goals.</a:t>
                      </a:r>
                      <a:endParaRPr lang="en-US" sz="2000" dirty="0"/>
                    </a:p>
                  </a:txBody>
                  <a:tcPr/>
                </a:tc>
              </a:tr>
              <a:tr h="763008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Present focus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Increased personal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control over risk.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Control externalized to medical authority.</a:t>
                      </a:r>
                      <a:endParaRPr lang="en-US" sz="2000" dirty="0"/>
                    </a:p>
                  </a:txBody>
                  <a:tcPr/>
                </a:tc>
              </a:tr>
              <a:tr h="763008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A</a:t>
                      </a:r>
                      <a:r>
                        <a:rPr lang="en-US" sz="2000" b="1" i="1" baseline="0" dirty="0" smtClean="0"/>
                        <a:t> desirable p</a:t>
                      </a:r>
                      <a:r>
                        <a:rPr lang="en-US" sz="2000" b="1" i="1" dirty="0" smtClean="0"/>
                        <a:t>resent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Feeling safe and sexual pleasure.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Viral</a:t>
                      </a:r>
                      <a:r>
                        <a:rPr lang="en-US" sz="2000" baseline="0" dirty="0" smtClean="0"/>
                        <a:t> load and </a:t>
                      </a:r>
                      <a:r>
                        <a:rPr lang="en-US" sz="2000" baseline="0" dirty="0" err="1" smtClean="0"/>
                        <a:t>PrEP</a:t>
                      </a:r>
                      <a:r>
                        <a:rPr lang="en-US" sz="2000" baseline="0" dirty="0" smtClean="0"/>
                        <a:t> use divides and stigmatizes along lines of social injustice.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275" y="6048655"/>
            <a:ext cx="5862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T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Björgvinsson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and GJS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Wilde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Safety Science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1996;22(1-3):27-33; Grant NHPC Atlanta 2015.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1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979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33" y="2392197"/>
            <a:ext cx="801831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Ubuntu</a:t>
            </a:r>
            <a:br>
              <a:rPr lang="en-US" dirty="0" smtClean="0"/>
            </a:br>
            <a:r>
              <a:rPr lang="en-US" sz="2800" b="0" dirty="0" smtClean="0"/>
              <a:t>I am because we are</a:t>
            </a:r>
            <a:br>
              <a:rPr lang="en-US" sz="2800" b="0" dirty="0" smtClean="0"/>
            </a:br>
            <a:r>
              <a:rPr lang="en-US" sz="2800" b="0" i="1" dirty="0" smtClean="0"/>
              <a:t>(translation from Xhosa)</a:t>
            </a:r>
            <a:endParaRPr lang="en-US" sz="2800" b="0" i="1" dirty="0"/>
          </a:p>
        </p:txBody>
      </p:sp>
    </p:spTree>
    <p:extLst>
      <p:ext uri="{BB962C8B-B14F-4D97-AF65-F5344CB8AC3E}">
        <p14:creationId xmlns:p14="http://schemas.microsoft.com/office/powerpoint/2010/main" val="6536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now about stigma?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348" y="1766069"/>
            <a:ext cx="7483642" cy="37177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Celebrate U=U and offer </a:t>
            </a:r>
            <a:r>
              <a:rPr lang="en-US" sz="2800" dirty="0" err="1" smtClean="0"/>
              <a:t>PrEP.</a:t>
            </a:r>
            <a:endParaRPr lang="en-US" sz="2800" dirty="0" smtClean="0"/>
          </a:p>
          <a:p>
            <a:r>
              <a:rPr lang="en-US" sz="2800" dirty="0" smtClean="0"/>
              <a:t>Be curious about these as evolving social practices which we enact and shape.</a:t>
            </a:r>
          </a:p>
          <a:p>
            <a:r>
              <a:rPr lang="en-US" sz="2800" dirty="0" smtClean="0"/>
              <a:t>Drive the change we desire in these practices.</a:t>
            </a:r>
          </a:p>
          <a:p>
            <a:r>
              <a:rPr lang="en-US" sz="2800" dirty="0" smtClean="0"/>
              <a:t>Practice inclusion by using inclusive words.</a:t>
            </a:r>
          </a:p>
          <a:p>
            <a:r>
              <a:rPr lang="en-US" sz="2800" dirty="0" smtClean="0"/>
              <a:t>Listen and speak with someone who frightens us.</a:t>
            </a:r>
          </a:p>
        </p:txBody>
      </p:sp>
    </p:spTree>
    <p:extLst>
      <p:ext uri="{BB962C8B-B14F-4D97-AF65-F5344CB8AC3E}">
        <p14:creationId xmlns:p14="http://schemas.microsoft.com/office/powerpoint/2010/main" val="2293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860" y="154319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Unmet challenges</a:t>
            </a:r>
            <a:br>
              <a:rPr lang="en-US" dirty="0" smtClean="0"/>
            </a:br>
            <a:r>
              <a:rPr lang="en-US" dirty="0" smtClean="0"/>
              <a:t>on the road to ending HIV/AIDS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0946" y="1546138"/>
            <a:ext cx="5373412" cy="263700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Reduce stigma</a:t>
            </a:r>
          </a:p>
          <a:p>
            <a:r>
              <a:rPr lang="en-US" sz="2800" dirty="0" smtClean="0"/>
              <a:t>More inclusion and diversity</a:t>
            </a:r>
          </a:p>
          <a:p>
            <a:r>
              <a:rPr lang="en-US" sz="2800" dirty="0" smtClean="0"/>
              <a:t>Increase HIV testing</a:t>
            </a:r>
          </a:p>
          <a:p>
            <a:r>
              <a:rPr lang="en-US" sz="2800" dirty="0" smtClean="0"/>
              <a:t>Increase uptake of </a:t>
            </a:r>
            <a:r>
              <a:rPr lang="en-US" sz="2800" dirty="0" err="1" smtClean="0"/>
              <a:t>PrEP</a:t>
            </a:r>
            <a:r>
              <a:rPr lang="en-US" sz="2800" dirty="0" smtClean="0"/>
              <a:t> and ART</a:t>
            </a:r>
          </a:p>
          <a:p>
            <a:r>
              <a:rPr lang="en-US" sz="2800" dirty="0" smtClean="0"/>
              <a:t>Increase access to services</a:t>
            </a:r>
          </a:p>
          <a:p>
            <a:r>
              <a:rPr lang="en-US" sz="2800" dirty="0" smtClean="0"/>
              <a:t>Full funding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60" y="4431960"/>
            <a:ext cx="801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Social theory of practice could identify how these problems arise, and how we can shift our practices for desired outcomes.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2860" y="5511776"/>
            <a:ext cx="72896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Morten </a:t>
            </a:r>
            <a:r>
              <a:rPr lang="en-US" sz="1400" dirty="0" err="1" smtClean="0"/>
              <a:t>Skovdal</a:t>
            </a:r>
            <a:r>
              <a:rPr lang="en-US" sz="1400" dirty="0" smtClean="0"/>
              <a:t>.</a:t>
            </a:r>
            <a:r>
              <a:rPr lang="en-US" sz="1400" i="1" dirty="0" smtClean="0"/>
              <a:t> Association of Social Sciences and Humanities in HIV (ASSHH), </a:t>
            </a:r>
            <a:r>
              <a:rPr lang="en-US" sz="1400" dirty="0" smtClean="0"/>
              <a:t>Amsterdam, 2018;</a:t>
            </a:r>
          </a:p>
          <a:p>
            <a:r>
              <a:rPr lang="en-US" sz="1400" dirty="0" smtClean="0"/>
              <a:t>Blue </a:t>
            </a:r>
            <a:r>
              <a:rPr lang="en-US" sz="1400" i="1" dirty="0" smtClean="0"/>
              <a:t>et al</a:t>
            </a:r>
            <a:r>
              <a:rPr lang="en-US" sz="1400" i="1" dirty="0"/>
              <a:t>, </a:t>
            </a:r>
            <a:r>
              <a:rPr lang="en-US" sz="1400" i="1" dirty="0" smtClean="0"/>
              <a:t>Critical </a:t>
            </a:r>
            <a:r>
              <a:rPr lang="en-US" sz="1400" i="1" dirty="0"/>
              <a:t>Public Health</a:t>
            </a:r>
            <a:r>
              <a:rPr lang="en-US" sz="1400" dirty="0"/>
              <a:t>, 2016 </a:t>
            </a:r>
            <a:r>
              <a:rPr lang="en-US" sz="1400" dirty="0" smtClean="0"/>
              <a:t> 26(1): 36–50;  </a:t>
            </a:r>
          </a:p>
          <a:p>
            <a:r>
              <a:rPr lang="en-US" sz="1400" dirty="0" smtClean="0"/>
              <a:t>Cecily Jane </a:t>
            </a:r>
            <a:r>
              <a:rPr lang="en-US" sz="1400" dirty="0" err="1" smtClean="0"/>
              <a:t>Maller</a:t>
            </a:r>
            <a:r>
              <a:rPr lang="en-US" sz="1400" dirty="0"/>
              <a:t>, </a:t>
            </a:r>
            <a:r>
              <a:rPr lang="en-US" sz="1400" i="1" dirty="0" err="1"/>
              <a:t>Sociol</a:t>
            </a:r>
            <a:r>
              <a:rPr lang="en-US" sz="1400" i="1" dirty="0"/>
              <a:t> Health </a:t>
            </a:r>
            <a:r>
              <a:rPr lang="en-US" sz="1400" i="1" dirty="0" err="1"/>
              <a:t>Illn</a:t>
            </a:r>
            <a:r>
              <a:rPr lang="en-US" sz="1400" i="1" dirty="0"/>
              <a:t>. </a:t>
            </a:r>
            <a:r>
              <a:rPr lang="en-US" sz="1400" dirty="0"/>
              <a:t>2015 Jan;37(1):</a:t>
            </a:r>
            <a:r>
              <a:rPr lang="en-US" sz="1400" dirty="0" smtClean="0"/>
              <a:t>52-66.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7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7586" y="151805"/>
            <a:ext cx="7768828" cy="1039321"/>
          </a:xfrm>
          <a:ln/>
        </p:spPr>
        <p:txBody>
          <a:bodyPr rIns="116982">
            <a:normAutofit fontScale="90000"/>
          </a:bodyPr>
          <a:lstStyle/>
          <a:p>
            <a:pPr marL="40178"/>
            <a:r>
              <a:rPr lang="en-US" dirty="0" smtClean="0"/>
              <a:t>Learning from Prior Movements </a:t>
            </a:r>
            <a:br>
              <a:rPr lang="en-US" dirty="0" smtClean="0"/>
            </a:br>
            <a:r>
              <a:rPr lang="en-US" dirty="0" smtClean="0"/>
              <a:t>In the Struggle with HIV/AIDS</a:t>
            </a:r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2792" y="1419727"/>
            <a:ext cx="6929156" cy="4896852"/>
          </a:xfrm>
          <a:ln/>
        </p:spPr>
        <p:txBody>
          <a:bodyPr rIns="116982">
            <a:normAutofit fontScale="85000" lnSpcReduction="10000"/>
          </a:bodyPr>
          <a:lstStyle/>
          <a:p>
            <a:r>
              <a:rPr lang="en-US" dirty="0"/>
              <a:t>Condom Use in </a:t>
            </a:r>
            <a:r>
              <a:rPr lang="en-US" dirty="0" smtClean="0"/>
              <a:t>Early </a:t>
            </a:r>
            <a:r>
              <a:rPr lang="en-US" dirty="0"/>
              <a:t>1980s</a:t>
            </a:r>
          </a:p>
          <a:p>
            <a:r>
              <a:rPr lang="en-US" dirty="0"/>
              <a:t>“Love Carefully” Uganda </a:t>
            </a:r>
            <a:r>
              <a:rPr lang="en-US" dirty="0" smtClean="0"/>
              <a:t>early 1990s</a:t>
            </a:r>
          </a:p>
          <a:p>
            <a:r>
              <a:rPr lang="en-US" dirty="0" err="1" smtClean="0"/>
              <a:t>Seroadaptive</a:t>
            </a:r>
            <a:r>
              <a:rPr lang="en-US" dirty="0" smtClean="0"/>
              <a:t> practices in the late 1990s</a:t>
            </a:r>
            <a:endParaRPr lang="en-US" dirty="0"/>
          </a:p>
          <a:p>
            <a:r>
              <a:rPr lang="en-US" dirty="0" err="1" smtClean="0"/>
              <a:t>PrEP</a:t>
            </a:r>
            <a:r>
              <a:rPr lang="en-US" dirty="0" smtClean="0"/>
              <a:t> among gay men after 2013</a:t>
            </a:r>
          </a:p>
          <a:p>
            <a:r>
              <a:rPr lang="en-US" dirty="0" smtClean="0"/>
              <a:t>U=U after 2016</a:t>
            </a:r>
          </a:p>
          <a:p>
            <a:pPr>
              <a:buClr>
                <a:srgbClr val="FF3300"/>
              </a:buClr>
            </a:pPr>
            <a:r>
              <a:rPr lang="en-US" dirty="0" smtClean="0">
                <a:solidFill>
                  <a:srgbClr val="FF3300"/>
                </a:solidFill>
              </a:rPr>
              <a:t>Common </a:t>
            </a:r>
            <a:r>
              <a:rPr lang="en-US" dirty="0">
                <a:solidFill>
                  <a:srgbClr val="FF3300"/>
                </a:solidFill>
              </a:rPr>
              <a:t>Characteristics</a:t>
            </a:r>
          </a:p>
          <a:p>
            <a:pPr marL="550217" lvl="1">
              <a:buClr>
                <a:srgbClr val="FF3300"/>
              </a:buClr>
            </a:pPr>
            <a:r>
              <a:rPr lang="en-US" dirty="0" smtClean="0">
                <a:solidFill>
                  <a:srgbClr val="FF3300"/>
                </a:solidFill>
              </a:rPr>
              <a:t>Technology is involved, but is not sufficient</a:t>
            </a:r>
          </a:p>
          <a:p>
            <a:pPr marL="550217" lvl="1">
              <a:buClr>
                <a:srgbClr val="FF3300"/>
              </a:buClr>
            </a:pPr>
            <a:r>
              <a:rPr lang="en-US" dirty="0" smtClean="0">
                <a:solidFill>
                  <a:srgbClr val="FF3300"/>
                </a:solidFill>
              </a:rPr>
              <a:t>Grass roots initiatives then mobilization</a:t>
            </a:r>
          </a:p>
          <a:p>
            <a:pPr marL="550217" lvl="1">
              <a:buClr>
                <a:srgbClr val="FF3300"/>
              </a:buClr>
            </a:pPr>
            <a:r>
              <a:rPr lang="en-US" dirty="0" smtClean="0">
                <a:solidFill>
                  <a:srgbClr val="FF3300"/>
                </a:solidFill>
              </a:rPr>
              <a:t>Person to person connections</a:t>
            </a:r>
          </a:p>
          <a:p>
            <a:pPr marL="550217" lvl="1">
              <a:buClr>
                <a:srgbClr val="FF3300"/>
              </a:buClr>
            </a:pPr>
            <a:r>
              <a:rPr lang="en-US" dirty="0" smtClean="0">
                <a:solidFill>
                  <a:srgbClr val="FF3300"/>
                </a:solidFill>
              </a:rPr>
              <a:t>Affirms sexual </a:t>
            </a:r>
            <a:r>
              <a:rPr lang="en-US" dirty="0">
                <a:solidFill>
                  <a:srgbClr val="FF3300"/>
                </a:solidFill>
              </a:rPr>
              <a:t>and </a:t>
            </a:r>
            <a:r>
              <a:rPr lang="en-US" dirty="0" smtClean="0">
                <a:solidFill>
                  <a:srgbClr val="FF3300"/>
                </a:solidFill>
              </a:rPr>
              <a:t>social goals</a:t>
            </a:r>
          </a:p>
          <a:p>
            <a:pPr marL="550217" lvl="1">
              <a:buClr>
                <a:srgbClr val="FF3300"/>
              </a:buClr>
            </a:pPr>
            <a:r>
              <a:rPr lang="en-US" dirty="0" smtClean="0">
                <a:solidFill>
                  <a:srgbClr val="FF3300"/>
                </a:solidFill>
              </a:rPr>
              <a:t>Continual reinvention required</a:t>
            </a:r>
          </a:p>
        </p:txBody>
      </p:sp>
    </p:spTree>
    <p:extLst>
      <p:ext uri="{BB962C8B-B14F-4D97-AF65-F5344CB8AC3E}">
        <p14:creationId xmlns:p14="http://schemas.microsoft.com/office/powerpoint/2010/main" val="4064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8563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PrEP</a:t>
            </a:r>
            <a:r>
              <a:rPr lang="en-US" dirty="0" smtClean="0"/>
              <a:t> and U=U practices share </a:t>
            </a:r>
            <a:br>
              <a:rPr lang="en-US" dirty="0" smtClean="0"/>
            </a:br>
            <a:r>
              <a:rPr lang="en-US" dirty="0" smtClean="0"/>
              <a:t>several social manifestations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9884" y="1787116"/>
            <a:ext cx="6578266" cy="41483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Decrease fear of HIV and PLHIV</a:t>
            </a:r>
          </a:p>
          <a:p>
            <a:r>
              <a:rPr lang="en-US" dirty="0" smtClean="0"/>
              <a:t>Safer more pleasurable sex</a:t>
            </a:r>
          </a:p>
          <a:p>
            <a:r>
              <a:rPr lang="en-US" dirty="0" smtClean="0"/>
              <a:t>Inspire vehement controversy</a:t>
            </a:r>
          </a:p>
          <a:p>
            <a:r>
              <a:rPr lang="en-US" dirty="0" smtClean="0"/>
              <a:t>Start with an HIV test</a:t>
            </a:r>
          </a:p>
          <a:p>
            <a:r>
              <a:rPr lang="en-US" dirty="0" smtClean="0"/>
              <a:t>Involve taking and trusting ART</a:t>
            </a:r>
          </a:p>
          <a:p>
            <a:r>
              <a:rPr lang="en-US" dirty="0" smtClean="0"/>
              <a:t>While professional providers sometimes see </a:t>
            </a:r>
            <a:r>
              <a:rPr lang="en-US" dirty="0" err="1" smtClean="0"/>
              <a:t>PrEP</a:t>
            </a:r>
            <a:r>
              <a:rPr lang="en-US" dirty="0" smtClean="0"/>
              <a:t> and treatment has different or even competing projects, communities embrace the communalities.</a:t>
            </a:r>
          </a:p>
        </p:txBody>
      </p:sp>
    </p:spTree>
    <p:extLst>
      <p:ext uri="{BB962C8B-B14F-4D97-AF65-F5344CB8AC3E}">
        <p14:creationId xmlns:p14="http://schemas.microsoft.com/office/powerpoint/2010/main" val="8479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130255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PrEP</a:t>
            </a:r>
            <a:r>
              <a:rPr lang="en-US" dirty="0" smtClean="0"/>
              <a:t> and U=U Disrupt Stigma: </a:t>
            </a:r>
            <a:br>
              <a:rPr lang="en-US" dirty="0" smtClean="0"/>
            </a:br>
            <a:r>
              <a:rPr lang="en-US" dirty="0" smtClean="0"/>
              <a:t>Bridging The Serological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527837"/>
            <a:ext cx="8018280" cy="400893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Seroadaptive</a:t>
            </a:r>
            <a:r>
              <a:rPr lang="en-US" dirty="0" smtClean="0"/>
              <a:t> behaviors.</a:t>
            </a:r>
          </a:p>
          <a:p>
            <a:pPr lvl="1"/>
            <a:r>
              <a:rPr lang="en-US" dirty="0" smtClean="0"/>
              <a:t>Sexual practices based on </a:t>
            </a:r>
            <a:r>
              <a:rPr lang="en-US" dirty="0" err="1" smtClean="0"/>
              <a:t>serostatus</a:t>
            </a:r>
            <a:r>
              <a:rPr lang="en-US" dirty="0" smtClean="0"/>
              <a:t> of partners.</a:t>
            </a:r>
          </a:p>
          <a:p>
            <a:pPr lvl="1"/>
            <a:r>
              <a:rPr lang="en-US" dirty="0" smtClean="0"/>
              <a:t>Serosorting is the extreme, in which sexual partners with a different </a:t>
            </a:r>
            <a:r>
              <a:rPr lang="en-US" dirty="0" err="1" smtClean="0"/>
              <a:t>serostatus</a:t>
            </a:r>
            <a:r>
              <a:rPr lang="en-US" dirty="0" smtClean="0"/>
              <a:t> are excluded.</a:t>
            </a:r>
          </a:p>
          <a:p>
            <a:r>
              <a:rPr lang="en-US" dirty="0" smtClean="0"/>
              <a:t>Arose in the 1990s among gay men, and also found in some African heterosexual groups.</a:t>
            </a:r>
          </a:p>
          <a:p>
            <a:r>
              <a:rPr lang="en-US" dirty="0" smtClean="0"/>
              <a:t>Ignorance, fear, and stigma foment in the divide.</a:t>
            </a:r>
          </a:p>
          <a:p>
            <a:r>
              <a:rPr lang="en-US" dirty="0" err="1" smtClean="0"/>
              <a:t>PrEP</a:t>
            </a:r>
            <a:r>
              <a:rPr lang="en-US" dirty="0" smtClean="0"/>
              <a:t> use and U=U enable sexual and social bridges across the serological divide; these bridges build trust and community.</a:t>
            </a:r>
          </a:p>
          <a:p>
            <a:pPr lvl="1"/>
            <a:r>
              <a:rPr lang="en-US" dirty="0" smtClean="0"/>
              <a:t>Pillow talk is a powerful communication practice.</a:t>
            </a:r>
          </a:p>
          <a:p>
            <a:r>
              <a:rPr lang="en-US" dirty="0" smtClean="0"/>
              <a:t>New divides are appearing based on ART and </a:t>
            </a:r>
            <a:r>
              <a:rPr lang="en-US" dirty="0" err="1" smtClean="0"/>
              <a:t>PrEP</a:t>
            </a:r>
            <a:r>
              <a:rPr lang="en-US" dirty="0" smtClean="0"/>
              <a:t> use.</a:t>
            </a:r>
          </a:p>
          <a:p>
            <a:pPr lvl="1"/>
            <a:r>
              <a:rPr lang="en-US" dirty="0" smtClean="0"/>
              <a:t>These new divides will reinforce stigmas arising from </a:t>
            </a:r>
            <a:r>
              <a:rPr lang="en-US" dirty="0"/>
              <a:t>u</a:t>
            </a:r>
            <a:r>
              <a:rPr lang="en-US" dirty="0" smtClean="0"/>
              <a:t>nequal access to income, health care, and information.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860" y="5717873"/>
            <a:ext cx="754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McConnell </a:t>
            </a:r>
            <a:r>
              <a:rPr lang="en-US" sz="1400" dirty="0" smtClean="0"/>
              <a:t>JJ </a:t>
            </a:r>
            <a:r>
              <a:rPr lang="en-US" sz="1400" i="1" dirty="0" smtClean="0"/>
              <a:t>et al.</a:t>
            </a:r>
            <a:r>
              <a:rPr lang="en-US" sz="1400" dirty="0" smtClean="0"/>
              <a:t> Sexual </a:t>
            </a:r>
            <a:r>
              <a:rPr lang="en-US" sz="1400" dirty="0" err="1"/>
              <a:t>Seroadaptation</a:t>
            </a:r>
            <a:r>
              <a:rPr lang="en-US" sz="1400" dirty="0"/>
              <a:t>: Lessons for Prevention and Sex Research from a Cohort of HIV-Positive Men Who Have Sex with Men. </a:t>
            </a:r>
            <a:r>
              <a:rPr lang="en-US" sz="1400" i="1" dirty="0" err="1"/>
              <a:t>PLoS</a:t>
            </a:r>
            <a:r>
              <a:rPr lang="en-US" sz="1400" i="1" dirty="0"/>
              <a:t> ONE </a:t>
            </a:r>
            <a:r>
              <a:rPr lang="en-US" sz="1400" dirty="0"/>
              <a:t>5(1): </a:t>
            </a:r>
            <a:r>
              <a:rPr lang="en-US" sz="1400" dirty="0" smtClean="0"/>
              <a:t>e8831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7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8050" y="5353217"/>
            <a:ext cx="74168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i="1" dirty="0" smtClean="0">
                <a:solidFill>
                  <a:srgbClr val="008000"/>
                </a:solidFill>
                <a:latin typeface="Arial"/>
                <a:cs typeface="Arial"/>
              </a:rPr>
              <a:t>Ubuntu </a:t>
            </a:r>
            <a:endParaRPr lang="en-US" sz="3200" b="1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“I am because we are”</a:t>
            </a:r>
          </a:p>
          <a:p>
            <a:pPr algn="ctr" defTabSz="457200"/>
            <a:r>
              <a:rPr lang="en-US" i="1" dirty="0" smtClean="0">
                <a:solidFill>
                  <a:prstClr val="black"/>
                </a:solidFill>
                <a:latin typeface="Arial"/>
                <a:cs typeface="Arial"/>
              </a:rPr>
              <a:t>(translation from Xhosa)</a:t>
            </a:r>
            <a:endParaRPr lang="en-US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1925" y="1500517"/>
            <a:ext cx="87714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Threats to the Group 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eading to Stigma</a:t>
            </a:r>
          </a:p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Peril Stigma, Moral Stigma, Courtesy Stigma, Empathy Fatigue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263" y="6009615"/>
            <a:ext cx="7376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Griffith and </a:t>
            </a:r>
            <a:r>
              <a:rPr lang="en-US" sz="1400" dirty="0" err="1" smtClean="0">
                <a:solidFill>
                  <a:prstClr val="black"/>
                </a:solidFill>
              </a:rPr>
              <a:t>Korht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pl-PL" sz="1400" i="1" dirty="0" err="1" smtClean="0">
                <a:solidFill>
                  <a:prstClr val="black"/>
                </a:solidFill>
              </a:rPr>
              <a:t>Acad</a:t>
            </a:r>
            <a:r>
              <a:rPr lang="pl-PL" sz="1400" i="1" dirty="0" smtClean="0">
                <a:solidFill>
                  <a:prstClr val="black"/>
                </a:solidFill>
              </a:rPr>
              <a:t>. </a:t>
            </a:r>
            <a:r>
              <a:rPr lang="pl-PL" sz="1400" i="1" dirty="0">
                <a:solidFill>
                  <a:prstClr val="black"/>
                </a:solidFill>
              </a:rPr>
              <a:t>Psychiatry </a:t>
            </a:r>
            <a:r>
              <a:rPr lang="pl-PL" sz="1400" dirty="0">
                <a:solidFill>
                  <a:prstClr val="black"/>
                </a:solidFill>
              </a:rPr>
              <a:t>(2016) </a:t>
            </a:r>
            <a:r>
              <a:rPr lang="pl-PL" sz="1400" dirty="0" smtClean="0">
                <a:solidFill>
                  <a:prstClr val="black"/>
                </a:solidFill>
              </a:rPr>
              <a:t>40:339</a:t>
            </a:r>
            <a:r>
              <a:rPr lang="pl-PL" sz="1400" b="1" dirty="0" smtClean="0">
                <a:solidFill>
                  <a:prstClr val="black"/>
                </a:solidFill>
              </a:rPr>
              <a:t>–</a:t>
            </a:r>
            <a:r>
              <a:rPr lang="pl-PL" sz="1400" dirty="0" smtClean="0">
                <a:solidFill>
                  <a:prstClr val="black"/>
                </a:solidFill>
              </a:rPr>
              <a:t>347; </a:t>
            </a:r>
            <a:r>
              <a:rPr lang="pl-PL" sz="1400" dirty="0" err="1" smtClean="0">
                <a:solidFill>
                  <a:prstClr val="black"/>
                </a:solidFill>
              </a:rPr>
              <a:t>Smith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i="1" dirty="0" err="1" smtClean="0">
                <a:solidFill>
                  <a:prstClr val="black"/>
                </a:solidFill>
              </a:rPr>
              <a:t>Acad</a:t>
            </a:r>
            <a:r>
              <a:rPr lang="pl-PL" sz="1400" i="1" dirty="0" smtClean="0">
                <a:solidFill>
                  <a:prstClr val="black"/>
                </a:solidFill>
              </a:rPr>
              <a:t>. </a:t>
            </a:r>
            <a:r>
              <a:rPr lang="pl-PL" sz="1400" i="1" dirty="0">
                <a:solidFill>
                  <a:prstClr val="black"/>
                </a:solidFill>
              </a:rPr>
              <a:t>Psychiatry </a:t>
            </a:r>
            <a:r>
              <a:rPr lang="pl-PL" sz="1400" dirty="0">
                <a:solidFill>
                  <a:prstClr val="black"/>
                </a:solidFill>
              </a:rPr>
              <a:t>(2016) </a:t>
            </a:r>
            <a:r>
              <a:rPr lang="pl-PL" sz="1400" dirty="0" smtClean="0">
                <a:solidFill>
                  <a:prstClr val="black"/>
                </a:solidFill>
              </a:rPr>
              <a:t>40:721–722.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944" y="154322"/>
            <a:ext cx="8349916" cy="1143000"/>
          </a:xfrm>
        </p:spPr>
        <p:txBody>
          <a:bodyPr>
            <a:noAutofit/>
          </a:bodyPr>
          <a:lstStyle/>
          <a:p>
            <a:r>
              <a:rPr lang="en-US" dirty="0"/>
              <a:t>Stigma</a:t>
            </a:r>
            <a:br>
              <a:rPr lang="en-US" dirty="0"/>
            </a:br>
            <a:r>
              <a:rPr lang="en-US" sz="2800" dirty="0"/>
              <a:t>“An Affliction of Normal People and Normal Brains”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4870" y="1496430"/>
            <a:ext cx="7056790" cy="4616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Starts </a:t>
            </a:r>
            <a:r>
              <a:rPr lang="en-US" dirty="0"/>
              <a:t>with a threat to the </a:t>
            </a:r>
            <a:r>
              <a:rPr lang="en-US" dirty="0" smtClean="0"/>
              <a:t>group.</a:t>
            </a:r>
          </a:p>
          <a:p>
            <a:pPr lvl="1"/>
            <a:r>
              <a:rPr lang="en-US" dirty="0" smtClean="0"/>
              <a:t>Othering</a:t>
            </a:r>
            <a:r>
              <a:rPr lang="en-US" dirty="0"/>
              <a:t>: </a:t>
            </a:r>
            <a:r>
              <a:rPr lang="en-US" i="1" dirty="0" smtClean="0"/>
              <a:t>“They could hurt us.”</a:t>
            </a:r>
            <a:endParaRPr lang="en-US" dirty="0" smtClean="0"/>
          </a:p>
          <a:p>
            <a:pPr lvl="1"/>
            <a:r>
              <a:rPr lang="en-US" dirty="0" smtClean="0"/>
              <a:t>Othering breaks down conversation.</a:t>
            </a:r>
            <a:endParaRPr lang="en-US" i="1" dirty="0"/>
          </a:p>
          <a:p>
            <a:r>
              <a:rPr lang="en-US" dirty="0"/>
              <a:t>“The goal in stigma management is to move from these categorical processes to person-to-person relatedness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Personal interaction.</a:t>
            </a:r>
          </a:p>
          <a:p>
            <a:pPr lvl="1"/>
            <a:r>
              <a:rPr lang="en-US" dirty="0" smtClean="0"/>
              <a:t>Eye to eye conversation.</a:t>
            </a:r>
          </a:p>
          <a:p>
            <a:pPr lvl="1"/>
            <a:r>
              <a:rPr lang="en-US" dirty="0" smtClean="0"/>
              <a:t>Sharing vulnerabilities.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1491" y="2887342"/>
            <a:ext cx="80032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Interventions to Counter Stigma</a:t>
            </a:r>
          </a:p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“The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goal in stigma management is to move from these</a:t>
            </a:r>
          </a:p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C </a:t>
            </a:r>
          </a:p>
          <a:p>
            <a:pPr defTabSz="457200"/>
            <a:r>
              <a:rPr lang="en-US" sz="2400" dirty="0" err="1" smtClean="0">
                <a:solidFill>
                  <a:prstClr val="black"/>
                </a:solidFill>
                <a:latin typeface="Arial"/>
                <a:cs typeface="Arial"/>
              </a:rPr>
              <a:t>tegorical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processes to person-to-person relatedness,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which is organized out of the mirror neuron system and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medial prefrontal systems for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mentalization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and empathy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9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524784" y="397042"/>
            <a:ext cx="3196828" cy="3732609"/>
          </a:xfrm>
          <a:ln/>
        </p:spPr>
        <p:txBody>
          <a:bodyPr rIns="116988"/>
          <a:lstStyle/>
          <a:p>
            <a:pPr marL="40180"/>
            <a:r>
              <a:rPr lang="en-US" sz="3500" dirty="0" smtClean="0"/>
              <a:t>Most Powerful Stigma Intervention: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</p:txBody>
      </p:sp>
      <p:pic>
        <p:nvPicPr>
          <p:cNvPr id="573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068" y="397042"/>
            <a:ext cx="4375919" cy="572508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/>
          </p:cNvSpPr>
          <p:nvPr/>
        </p:nvSpPr>
        <p:spPr bwMode="auto">
          <a:xfrm>
            <a:off x="311861" y="3868394"/>
            <a:ext cx="3622673" cy="98488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6" bIns="0">
            <a:spAutoFit/>
          </a:bodyPr>
          <a:lstStyle/>
          <a:p>
            <a:pPr marL="40180"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CC99"/>
                </a:solidFill>
                <a:latin typeface="Arial" charset="0"/>
                <a:cs typeface="Arial" charset="0"/>
                <a:sym typeface="Arial" charset="0"/>
              </a:rPr>
              <a:t>Listen and Speak</a:t>
            </a:r>
          </a:p>
          <a:p>
            <a:pPr marL="40180"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CC99"/>
                </a:solidFill>
                <a:latin typeface="Arial" charset="0"/>
                <a:cs typeface="Arial" charset="0"/>
                <a:sym typeface="Arial" charset="0"/>
              </a:rPr>
              <a:t>To Each Other</a:t>
            </a:r>
            <a:endParaRPr lang="en-US" sz="4000" b="1" dirty="0" smtClean="0">
              <a:solidFill>
                <a:srgbClr val="00CC99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58"/>
            <a:ext cx="9144000" cy="620250"/>
          </a:xfrm>
        </p:spPr>
        <p:txBody>
          <a:bodyPr>
            <a:noAutofit/>
          </a:bodyPr>
          <a:lstStyle/>
          <a:p>
            <a:r>
              <a:rPr lang="en-US" dirty="0"/>
              <a:t>Underutilized HIV Stigma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037" y="1081814"/>
            <a:ext cx="7845887" cy="3327832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Say that U=U to decrease fear of…</a:t>
            </a:r>
          </a:p>
          <a:p>
            <a:pPr marL="742950" lvl="2" indent="-342900"/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PLHIV.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Offer PrEP to decrease fear of …</a:t>
            </a:r>
          </a:p>
          <a:p>
            <a:pPr marL="742950" lvl="2" indent="-342900"/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PLHIV, antiretroviral medications, HIV testing.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Eschew othering language…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The McCarthy era phrase “Risk to the State” was the first time that “risk” referred to people, not situations.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“Risk groups” is later adopted by the HIV/AIDS field.</a:t>
            </a:r>
            <a:endParaRPr lang="en-US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037" y="4303510"/>
            <a:ext cx="7591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Temporal variation in sexual practices is enormous:  “Identification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high risk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people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is less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helpful than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identification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of high-risk moments, and the situations that cause them, such as leaving home, becoming an adult, coming out as a man who has sex with men, immigrating to a new city, ending a relationship, and others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.”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Grant and Glidden.  HIV Moments and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PrEP.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</a:rPr>
              <a:t>Lancet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2016;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386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:1507-8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New Sexual Health </a:t>
            </a:r>
            <a:r>
              <a:rPr lang="en-US" dirty="0" smtClean="0"/>
              <a:t>Lexicon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86200" y="1612234"/>
            <a:ext cx="50292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Georgia"/>
              <a:buChar char="▫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Georgia"/>
              <a:buChar char="▫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C92B5"/>
              </a:buClr>
            </a:pPr>
            <a:r>
              <a:rPr lang="en-US" i="1" dirty="0">
                <a:solidFill>
                  <a:srgbClr val="C00000"/>
                </a:solidFill>
              </a:rPr>
              <a:t>Inclusive Words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Us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Our desires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Popular, affectionate people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Pleasurable sex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Mobilizing us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Couples whose Love &gt; HIV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Use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12234"/>
            <a:ext cx="4724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Georgia"/>
              <a:buChar char="▫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6"/>
              </a:buClr>
              <a:buFont typeface="Georgia"/>
              <a:buChar char="▫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C92B5"/>
              </a:buClr>
            </a:pPr>
            <a:r>
              <a:rPr lang="en-US" i="1" dirty="0">
                <a:solidFill>
                  <a:srgbClr val="C00000"/>
                </a:solidFill>
              </a:rPr>
              <a:t>Stigmatizing Words</a:t>
            </a:r>
            <a:endParaRPr lang="en-US" sz="2000" i="1" dirty="0">
              <a:solidFill>
                <a:srgbClr val="C00000"/>
              </a:solidFill>
            </a:endParaRP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Them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Their needs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High risk people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Risk behavior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Targeting them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Discordant couple</a:t>
            </a:r>
          </a:p>
          <a:p>
            <a:pPr lvl="1">
              <a:buClr>
                <a:srgbClr val="5C92B5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Adherence</a:t>
            </a:r>
          </a:p>
        </p:txBody>
      </p:sp>
    </p:spTree>
    <p:extLst>
      <p:ext uri="{BB962C8B-B14F-4D97-AF65-F5344CB8AC3E}">
        <p14:creationId xmlns:p14="http://schemas.microsoft.com/office/powerpoint/2010/main" val="8962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9848</TotalTime>
  <Words>874</Words>
  <Application>Microsoft Office PowerPoint</Application>
  <PresentationFormat>On-screen Show (4:3)</PresentationFormat>
  <Paragraphs>123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Georgia</vt:lpstr>
      <vt:lpstr>Raleway</vt:lpstr>
      <vt:lpstr>Roboto</vt:lpstr>
      <vt:lpstr>Times</vt:lpstr>
      <vt:lpstr>AIDS 2016_Template</vt:lpstr>
      <vt:lpstr>PrEP and U=U in Community</vt:lpstr>
      <vt:lpstr>Unmet challenges on the road to ending HIV/AIDS</vt:lpstr>
      <vt:lpstr>Learning from Prior Movements  In the Struggle with HIV/AIDS</vt:lpstr>
      <vt:lpstr>PrEP and U=U practices share  several social manifestations</vt:lpstr>
      <vt:lpstr>How PrEP and U=U Disrupt Stigma:  Bridging The Serological Divide</vt:lpstr>
      <vt:lpstr>Stigma “An Affliction of Normal People and Normal Brains”</vt:lpstr>
      <vt:lpstr>Most Powerful Stigma Intervention:  </vt:lpstr>
      <vt:lpstr>Underutilized HIV Stigma Interventions</vt:lpstr>
      <vt:lpstr>A New Sexual Health Lexicon</vt:lpstr>
      <vt:lpstr>A Forgotten Lesson from The Original Risk Compensation Theory: Increased fear has only transient effects on driving behavior; Rather, belief in future value fosters durable change.</vt:lpstr>
      <vt:lpstr>PowerPoint Presentation</vt:lpstr>
      <vt:lpstr>Ubuntu I am because we are (translation from Xhosa)</vt:lpstr>
      <vt:lpstr>What do we do now about stigma?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79</cp:revision>
  <cp:lastPrinted>2017-01-16T15:31:13Z</cp:lastPrinted>
  <dcterms:created xsi:type="dcterms:W3CDTF">2017-01-13T09:09:35Z</dcterms:created>
  <dcterms:modified xsi:type="dcterms:W3CDTF">2018-07-25T10:05:43Z</dcterms:modified>
</cp:coreProperties>
</file>